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solidFill>
          <a:srgbClr val="3B3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g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essaging services at Neda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Messaging services at Nedap</a:t>
            </a:r>
          </a:p>
        </p:txBody>
      </p:sp>
      <p:sp>
        <p:nvSpPr>
          <p:cNvPr id="120" name="Mark Banierink, Martijn Slot en Anne-Greeth van Herwijne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Mark Banierink, Martijn Slot en Anne-Greeth van Herwijnen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Message services a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Message services at </a:t>
            </a:r>
          </a:p>
          <a:p>
            <a:pPr defTabSz="484886">
              <a:defRPr sz="6640"/>
            </a:pPr>
            <a:r>
              <a:t>Retail</a:t>
            </a:r>
          </a:p>
        </p:txBody>
      </p:sp>
      <p:sp>
        <p:nvSpPr>
          <p:cNvPr id="151" name="RabbitMQ -&gt; Legacy and it wor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RabbitMQ -&gt; Legacy and it works</a:t>
            </a:r>
          </a:p>
          <a:p>
            <a:pPr/>
            <a:r>
              <a:t>Kafka -&gt; Allows for replay of events and load balancing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taffing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Staffing Solutions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essage services at Staffing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Message services at Staffing Solutions</a:t>
            </a:r>
          </a:p>
        </p:txBody>
      </p:sp>
      <p:sp>
        <p:nvSpPr>
          <p:cNvPr id="156" name="RabbitMQ -&gt; Legacy, only for some DB related job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RabbitMQ -&gt; Legacy, only for some DB related jobs</a:t>
            </a:r>
          </a:p>
          <a:p>
            <a:pPr/>
            <a:r>
              <a:t>Kafka -&gt; Between applications and microservices</a:t>
            </a:r>
          </a:p>
          <a:p>
            <a:pPr/>
            <a:r>
              <a:t>Faye -&gt; Between users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dentification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Identification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essage services at Identification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Message services at Identification Systems</a:t>
            </a:r>
          </a:p>
        </p:txBody>
      </p:sp>
      <p:sp>
        <p:nvSpPr>
          <p:cNvPr id="161" name="Mosquitt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Mosquitto</a:t>
            </a:r>
          </a:p>
          <a:p>
            <a:pPr/>
            <a:r>
              <a:t>WAT WILLEN WE HIER?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ight Contr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Light Controls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essage services a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Message services at </a:t>
            </a:r>
          </a:p>
          <a:p>
            <a:pPr defTabSz="484886">
              <a:defRPr sz="6640"/>
            </a:pPr>
            <a:r>
              <a:t>Light  Controls</a:t>
            </a:r>
          </a:p>
        </p:txBody>
      </p:sp>
      <p:sp>
        <p:nvSpPr>
          <p:cNvPr id="166" name="WAT WILLEN WE HIER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WAT WILLEN WE HIER?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bserv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Observations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Observ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Observations</a:t>
            </a:r>
          </a:p>
        </p:txBody>
      </p:sp>
      <p:sp>
        <p:nvSpPr>
          <p:cNvPr id="171" name="Not necessa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necessary</a:t>
            </a:r>
          </a:p>
          <a:p>
            <a:pPr/>
            <a:r>
              <a:t>Support by SteppingStone</a:t>
            </a:r>
          </a:p>
          <a:p>
            <a:pPr/>
            <a:r>
              <a:t>Change is difficult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he End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End</a:t>
            </a:r>
          </a:p>
        </p:txBody>
      </p:sp>
      <p:sp>
        <p:nvSpPr>
          <p:cNvPr id="174" name="Don’t shoot the messenger!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shoot the messenger!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Ass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Assignment</a:t>
            </a:r>
          </a:p>
        </p:txBody>
      </p:sp>
      <p:sp>
        <p:nvSpPr>
          <p:cNvPr id="123" name="Message Servi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Message Services</a:t>
            </a:r>
          </a:p>
          <a:p>
            <a:pPr/>
            <a:r>
              <a:t>At the departments</a:t>
            </a:r>
          </a:p>
          <a:p>
            <a:pPr/>
            <a:r>
              <a:t>Observations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quare"/>
          <p:cNvSpPr/>
          <p:nvPr/>
        </p:nvSpPr>
        <p:spPr>
          <a:xfrm>
            <a:off x="2303163" y="5537199"/>
            <a:ext cx="2825751" cy="28257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" name="Messaging 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Messaging services</a:t>
            </a:r>
          </a:p>
        </p:txBody>
      </p:sp>
      <p:pic>
        <p:nvPicPr>
          <p:cNvPr id="127" name="apache-kafka.png" descr="apache-kafka.png"/>
          <p:cNvPicPr>
            <a:picLocks noChangeAspect="1"/>
          </p:cNvPicPr>
          <p:nvPr/>
        </p:nvPicPr>
        <p:blipFill>
          <a:blip r:embed="rId2">
            <a:extLst/>
          </a:blip>
          <a:srcRect l="0" t="27226" r="0" b="27226"/>
          <a:stretch>
            <a:fillRect/>
          </a:stretch>
        </p:blipFill>
        <p:spPr>
          <a:xfrm>
            <a:off x="7075388" y="6446391"/>
            <a:ext cx="5392143" cy="2455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unnamed-4-1.png" descr="unnamed-4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017" y="2473076"/>
            <a:ext cx="5506044" cy="205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mosquitto-200px.png" descr="mosquitto-200p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6038" y="5699125"/>
            <a:ext cx="2540001" cy="250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faye-logo.gif" descr="faye-logo.g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71246" y="3896295"/>
            <a:ext cx="3632201" cy="106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2"/>
      <p:bldP build="whole" bldLvl="1" animBg="1" rev="0" advAuto="0" spid="129" grpId="4"/>
      <p:bldP build="whole" bldLvl="1" animBg="1" rev="0" advAuto="0" spid="128" grpId="1"/>
      <p:bldP build="whole" bldLvl="1" animBg="1" rev="0" advAuto="0" spid="127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abbitMQ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RabbitMQ</a:t>
            </a:r>
          </a:p>
        </p:txBody>
      </p:sp>
      <p:sp>
        <p:nvSpPr>
          <p:cNvPr id="133" name="Stores in memo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Stores in memory</a:t>
            </a:r>
          </a:p>
          <a:p>
            <a:pPr/>
            <a:r>
              <a:t>Exchanges and Queues</a:t>
            </a:r>
          </a:p>
          <a:p>
            <a:pPr/>
            <a:r>
              <a:t>Persistence is a setting</a:t>
            </a:r>
          </a:p>
        </p:txBody>
      </p:sp>
      <p:pic>
        <p:nvPicPr>
          <p:cNvPr id="134" name="Screen Shot 2017-04-05 at 4.12.40 PM.png" descr="Screen Shot 2017-04-05 at 4.12.40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403"/>
          <a:stretch>
            <a:fillRect/>
          </a:stretch>
        </p:blipFill>
        <p:spPr>
          <a:xfrm>
            <a:off x="4616450" y="5734050"/>
            <a:ext cx="8064500" cy="3088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Kafk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Kafka</a:t>
            </a:r>
          </a:p>
        </p:txBody>
      </p:sp>
      <p:sp>
        <p:nvSpPr>
          <p:cNvPr id="137" name="Stores on dis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Stores on disk</a:t>
            </a:r>
          </a:p>
          <a:p>
            <a:pPr/>
            <a:r>
              <a:t>Needs ZooKeeper</a:t>
            </a:r>
          </a:p>
          <a:p>
            <a:pPr/>
            <a:r>
              <a:t>Persistence is guaranteed</a:t>
            </a:r>
          </a:p>
        </p:txBody>
      </p:sp>
      <p:pic>
        <p:nvPicPr>
          <p:cNvPr id="138" name="Screen Shot 2017-04-05 at 4.12.26 PM.png" descr="Screen Shot 2017-04-05 at 4.12.2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625"/>
          <a:stretch>
            <a:fillRect/>
          </a:stretch>
        </p:blipFill>
        <p:spPr>
          <a:xfrm>
            <a:off x="4254500" y="5810250"/>
            <a:ext cx="8991600" cy="3946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osquit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Mosquitto</a:t>
            </a:r>
          </a:p>
        </p:txBody>
      </p:sp>
      <p:sp>
        <p:nvSpPr>
          <p:cNvPr id="14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ay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Faye</a:t>
            </a:r>
          </a:p>
        </p:txBody>
      </p:sp>
      <p:sp>
        <p:nvSpPr>
          <p:cNvPr id="14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Depart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Departments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tai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